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42"/>
  </p:notesMasterIdLst>
  <p:sldIdLst>
    <p:sldId id="257" r:id="rId3"/>
    <p:sldId id="279" r:id="rId4"/>
    <p:sldId id="300" r:id="rId5"/>
    <p:sldId id="301" r:id="rId6"/>
    <p:sldId id="302" r:id="rId7"/>
    <p:sldId id="292" r:id="rId8"/>
    <p:sldId id="291" r:id="rId9"/>
    <p:sldId id="293" r:id="rId10"/>
    <p:sldId id="294" r:id="rId11"/>
    <p:sldId id="295" r:id="rId12"/>
    <p:sldId id="296" r:id="rId13"/>
    <p:sldId id="264" r:id="rId14"/>
    <p:sldId id="307" r:id="rId15"/>
    <p:sldId id="304" r:id="rId16"/>
    <p:sldId id="305" r:id="rId17"/>
    <p:sldId id="306" r:id="rId18"/>
    <p:sldId id="285" r:id="rId19"/>
    <p:sldId id="287" r:id="rId20"/>
    <p:sldId id="289" r:id="rId21"/>
    <p:sldId id="319" r:id="rId22"/>
    <p:sldId id="321" r:id="rId23"/>
    <p:sldId id="322" r:id="rId24"/>
    <p:sldId id="308" r:id="rId25"/>
    <p:sldId id="271" r:id="rId26"/>
    <p:sldId id="272" r:id="rId27"/>
    <p:sldId id="309" r:id="rId28"/>
    <p:sldId id="273" r:id="rId29"/>
    <p:sldId id="310" r:id="rId30"/>
    <p:sldId id="274" r:id="rId31"/>
    <p:sldId id="312" r:id="rId32"/>
    <p:sldId id="297" r:id="rId33"/>
    <p:sldId id="314" r:id="rId34"/>
    <p:sldId id="318" r:id="rId35"/>
    <p:sldId id="298" r:id="rId36"/>
    <p:sldId id="299" r:id="rId37"/>
    <p:sldId id="315" r:id="rId38"/>
    <p:sldId id="316" r:id="rId39"/>
    <p:sldId id="317" r:id="rId40"/>
    <p:sldId id="277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64" autoAdjust="0"/>
  </p:normalViewPr>
  <p:slideViewPr>
    <p:cSldViewPr>
      <p:cViewPr>
        <p:scale>
          <a:sx n="60" d="100"/>
          <a:sy n="60" d="100"/>
        </p:scale>
        <p:origin x="1686" y="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47CB0-07E9-4B6A-926A-5C4B05DEC343}" type="datetimeFigureOut">
              <a:rPr lang="en-US" smtClean="0"/>
              <a:t>12/18/2023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3F4CE-496D-44A8-9F50-20F45B97A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12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strong and suitable for chewing and to seal and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protect the dentin. Enamel cannot be renewed after enamel formation has been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completed, because enamel is produced by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ameloblasts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, which disappear after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tooth eruption.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3F4CE-496D-44A8-9F50-20F45B97A14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51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3F4CE-496D-44A8-9F50-20F45B97A14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56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E3F4CE-496D-44A8-9F50-20F45B97A14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97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Tight junctions (TJs), present between the cerebral endothelial cells, form a diffusion barrier, which selectively excludes most blood-borne substances from entering the brain. </a:t>
            </a:r>
          </a:p>
          <a:p>
            <a:r>
              <a:rPr lang="en-US" dirty="0" smtClean="0"/>
              <a:t>Astrocytic end-feet tightly </a:t>
            </a:r>
            <a:r>
              <a:rPr lang="en-US" dirty="0" err="1" smtClean="0"/>
              <a:t>ensheath</a:t>
            </a:r>
            <a:r>
              <a:rPr lang="en-US" dirty="0" smtClean="0"/>
              <a:t> the vessel wall and appear to be critical for the induction and maintenance of the TJ barrier, </a:t>
            </a:r>
          </a:p>
          <a:p>
            <a:r>
              <a:rPr lang="en-US" dirty="0" smtClean="0"/>
              <a:t>but astrocytes are not believed to have a barrier function in the mammalian brain.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519B14-41F4-4302-8C3E-137B005472B0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30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36E7-EEBD-44E2-B653-0694E2767F8F}" type="datetime1">
              <a:rPr lang="en-US" smtClean="0"/>
              <a:t>12/18/2023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DB7DC-9FA6-450E-B794-AF3011DAC879}" type="datetime1">
              <a:rPr lang="en-US" smtClean="0"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D6D8-DBA2-492A-A278-B735522DAC83}" type="datetime1">
              <a:rPr lang="en-US" smtClean="0"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77C1A5-B565-4A40-A05C-E5F0A56971AB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DA2BF">
                  <a:tint val="20000"/>
                </a:srgbClr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870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FA46DC-D4BE-434C-AE1F-5E71EF1EF91E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8143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4603E3-F757-4B94-B060-2F95C8220E4D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244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00DE0C-EE7B-4831-850F-C0BE0AEE809D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098223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AE6515-509B-40CC-AFA1-4BE4D90DAC4D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905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9A8814-AC30-4DC5-9504-8400FBE177D6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09610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B16AAF-12BF-4988-AADA-4A14BD0A704E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31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C92868-C205-4EBF-BE1B-DE139B07B91E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231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D5520-6515-4014-89CD-942C72C866D3}" type="datetime1">
              <a:rPr lang="en-US" smtClean="0"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89A86B-A6B1-416D-9069-F172FF60B314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0439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FDD23E-A63A-4CD1-A156-1EB0F54B0B22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47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F0EFE2-E609-46D6-A234-BC0181BB62D4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56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i="1">
                <a:latin typeface="Times New Roman" pitchFamily="18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576CB1-4982-4702-8DBF-EC9530CB4F5C}" type="datetime1">
              <a:rPr kumimoji="0" lang="en-US" sz="1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i="1">
                <a:latin typeface="Times New Roman" pitchFamily="18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 eaLnBrk="0" hangingPunct="0">
              <a:defRPr i="1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11-</a:t>
            </a:r>
            <a:fld id="{FC71CA67-B945-4EC3-B5A7-F2FE795930DF}" type="slidenum">
              <a:rPr kumimoji="0" lang="en-US" sz="10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57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3F0E-3B90-40D4-AD19-4871EAC440C1}" type="datetime1">
              <a:rPr lang="en-US" smtClean="0"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EA75-AFA1-4AA4-82E9-0AF04C582043}" type="datetime1">
              <a:rPr lang="en-US" smtClean="0"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21D5F-059B-47CC-8FEA-15163E36C976}" type="datetime1">
              <a:rPr lang="en-US" smtClean="0"/>
              <a:t>12/18/2023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2919F-C5A7-4FA4-9ABB-14A176840570}" type="datetime1">
              <a:rPr lang="en-US" smtClean="0"/>
              <a:t>12/18/2023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EBE5E-A29A-4057-948D-4FA5F788C331}" type="datetime1">
              <a:rPr lang="en-US" smtClean="0"/>
              <a:t>12/18/2023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B7455-1782-4E95-902D-F2991F61901D}" type="datetime1">
              <a:rPr lang="en-US" smtClean="0"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AD35D-589F-413D-A12F-D9C5C2667259}" type="datetime1">
              <a:rPr lang="en-US" smtClean="0"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BA396B5-671E-4811-923C-9D4170100BE5}" type="datetime1">
              <a:rPr lang="en-US" smtClean="0"/>
              <a:t>12/18/2023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FCE9E70-746B-46D1-B52C-3BD1FEB08701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2CDFAA-3AD7-46EC-A66E-B7CB1E43BBAE}" type="datetime1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12/18/2023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553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2.wdp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3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6.wdp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9.wdp"/><Relationship Id="rId5" Type="http://schemas.openxmlformats.org/officeDocument/2006/relationships/image" Target="../media/image41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9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microsoft.com/office/2007/relationships/hdphoto" Target="../media/hdphoto23.wdp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6.wdp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27.wd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0" y="6080523"/>
            <a:ext cx="6781800" cy="762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0" algn="ctr" rtl="0">
              <a:buNone/>
            </a:pPr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By: Zahra </a:t>
            </a:r>
            <a:r>
              <a:rPr lang="en-US" sz="1400" b="1" dirty="0" err="1" smtClean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Rashidi</a:t>
            </a:r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400" b="1" dirty="0" err="1" smtClean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Ph.D</a:t>
            </a:r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82880" indent="0" algn="ctr" rtl="0">
              <a:buNone/>
            </a:pP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Kermanshah University of Medical </a:t>
            </a:r>
            <a:r>
              <a:rPr lang="en-US" sz="1400" b="1" dirty="0" smtClean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Sciences (KUMS)</a:t>
            </a:r>
          </a:p>
          <a:p>
            <a:pPr marL="182880" indent="0" algn="ctr">
              <a:buNone/>
            </a:pPr>
            <a:endParaRPr lang="en-US" sz="1400" b="1" dirty="0">
              <a:solidFill>
                <a:schemeClr val="bg2">
                  <a:lumMod val="50000"/>
                </a:schemeClr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8800" y="680294"/>
            <a:ext cx="564827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dirty="0" smtClean="0">
                <a:ln w="11430"/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HISTOLOGY HEAD &amp; NECK</a:t>
            </a:r>
            <a:endParaRPr lang="fa-IR" sz="4000" b="1" dirty="0">
              <a:ln w="11430"/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0241"/>
          <a:stretch/>
        </p:blipFill>
        <p:spPr>
          <a:xfrm>
            <a:off x="2094847" y="1576401"/>
            <a:ext cx="5640106" cy="450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7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711" y="3121970"/>
            <a:ext cx="4729724" cy="365765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5638496" y="1243975"/>
            <a:ext cx="3505504" cy="5535648"/>
            <a:chOff x="1752600" y="1355009"/>
            <a:chExt cx="3505504" cy="553564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2600" y="1355009"/>
              <a:ext cx="3505504" cy="5535648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981200" y="3276600"/>
              <a:ext cx="103547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pulp cavity 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8467" y="5474434"/>
              <a:ext cx="171598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Odontoblast process</a:t>
              </a:r>
              <a:endParaRPr 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132815" y="5751433"/>
              <a:ext cx="9167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predentin</a:t>
              </a:r>
              <a:endParaRPr 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52116" y="4920436"/>
              <a:ext cx="11122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Odontoblast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09467" y="6166931"/>
              <a:ext cx="66870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en-US" sz="1400" b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dentin</a:t>
              </a:r>
              <a:endParaRPr 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993648" y="6096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Dentin surrounds and forms the walls of the dental pulp. It is composed of numerous dentinal tubules, odontoblastic processes, and the dentinal matrix and is the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 hardest tissue of the body.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19200" y="148385"/>
            <a:ext cx="10038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DENTIN</a:t>
            </a:r>
            <a:endParaRPr lang="en-US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93648" y="186356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central core of the tooth is occupied by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dental pulp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which is made up of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loose mucous connective tissue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containing blood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vessels and nerve fibers.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68758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43000" y="152400"/>
            <a:ext cx="7391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Periodontium</a:t>
            </a:r>
          </a:p>
          <a:p>
            <a:endParaRPr lang="en-US" b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periodontium comprises the structures responsible for maintaining the teeth in the maxillary and mandibular bones,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includes: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cementum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covers the dentin of the root and resembles bone, but it is avascular.</a:t>
            </a: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periodontal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ligament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fibrous connective tissue with bundled collagen fibers (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Sharpey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fibers) binding the cementum and the alveolar bone.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alveolar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bone: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osteoblasts and osteocytes.</a:t>
            </a:r>
          </a:p>
          <a:p>
            <a:endParaRPr lang="en-US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0" y="3501868"/>
            <a:ext cx="4115157" cy="32799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50000" t="8043"/>
          <a:stretch/>
        </p:blipFill>
        <p:spPr>
          <a:xfrm>
            <a:off x="1143000" y="3501868"/>
            <a:ext cx="3465876" cy="332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50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12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13223" y="304800"/>
            <a:ext cx="2198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Salivary Glands</a:t>
            </a:r>
            <a:endParaRPr lang="en-US" sz="24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25324" y="838200"/>
            <a:ext cx="76900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major salivary glands produce saliva and empty into 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oral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cavity.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Saliva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99% water and contains protein, enzymes,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glucose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cholesterol, urea, uric acid, ions (e.g., Na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+,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+,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Ca++,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HCO3-),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antibacterial agents (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lactoferrin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lysozyme,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IgA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Saliva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produced by both serous and mucous cells 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salivary glands.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There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three bilateral pairs of major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salivary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glands: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he parotid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glands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submandibular glands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sublingual glands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which together </a:t>
            </a:r>
            <a:r>
              <a:rPr lang="en-US" dirty="0" smtClean="0">
                <a:latin typeface="Calibri" panose="020F0502020204030204" pitchFamily="34" charset="0"/>
              </a:rPr>
              <a:t>produce </a:t>
            </a:r>
            <a:r>
              <a:rPr lang="en-US" dirty="0">
                <a:latin typeface="Calibri" panose="020F0502020204030204" pitchFamily="34" charset="0"/>
              </a:rPr>
              <a:t>about 90% of saliva.</a:t>
            </a:r>
            <a:endParaRPr lang="fa-IR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13223" y="4781687"/>
            <a:ext cx="32056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numerous minor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salivary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glands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located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throughout most of the oral mucosa which secrete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about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10% of the total saliva volume.</a:t>
            </a:r>
            <a:endParaRPr lang="fa-IR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3604" y="3124200"/>
            <a:ext cx="3655311" cy="373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3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253" t="12612" r="7316" b="12190"/>
          <a:stretch/>
        </p:blipFill>
        <p:spPr>
          <a:xfrm>
            <a:off x="1371600" y="4339752"/>
            <a:ext cx="6858000" cy="24868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93648" y="229295"/>
            <a:ext cx="807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Three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epithelial cell types comprise the salivary secretory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units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 ■ </a:t>
            </a:r>
            <a:r>
              <a:rPr lang="en-US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Serous cells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pyramidal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in shape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round nuclei, well-stained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and apical secretory granules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Joined apically by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tight and adherent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junctions,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small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central  lumen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6205" y="1476996"/>
            <a:ext cx="3437772" cy="28297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61076" y="2098453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■ </a:t>
            </a:r>
            <a:r>
              <a:rPr lang="en-US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Mucous </a:t>
            </a:r>
            <a:r>
              <a:rPr lang="en-US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cells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columnar in shape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with more compressed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basal nuclei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■ </a:t>
            </a:r>
            <a:r>
              <a:rPr lang="en-US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Myoepithelial</a:t>
            </a:r>
            <a:r>
              <a:rPr lang="en-US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cells,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found inside the basal lamina surrounding acini, tubules, and the proximal ends of the duct system . </a:t>
            </a:r>
            <a:endParaRPr lang="fa-I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1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43000" y="304800"/>
            <a:ext cx="792784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1.The 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parotid gland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the largest of the three major salivary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glands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gland is surrounded by a connective tissue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capsule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Its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secretory unit is composed of only serous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cells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/>
              <a:t>Serous cells of parotid glands secrete abundant </a:t>
            </a:r>
            <a:r>
              <a:rPr lang="en-US" b="1" dirty="0">
                <a:solidFill>
                  <a:srgbClr val="FF0000"/>
                </a:solidFill>
              </a:rPr>
              <a:t>α-amylase</a:t>
            </a:r>
            <a:r>
              <a:rPr lang="en-US" dirty="0"/>
              <a:t> that initiates hydrolysis of carbohydrates and </a:t>
            </a:r>
            <a:r>
              <a:rPr lang="en-US" b="1" dirty="0" err="1">
                <a:solidFill>
                  <a:srgbClr val="FF0000"/>
                </a:solidFill>
              </a:rPr>
              <a:t>proline</a:t>
            </a:r>
            <a:r>
              <a:rPr lang="en-US" b="1" dirty="0">
                <a:solidFill>
                  <a:srgbClr val="FF0000"/>
                </a:solidFill>
              </a:rPr>
              <a:t>-rich proteins </a:t>
            </a:r>
            <a:r>
              <a:rPr lang="en-US" dirty="0"/>
              <a:t>with antimicrobial and other protective properties.</a:t>
            </a:r>
          </a:p>
          <a:p>
            <a:r>
              <a:rPr lang="en-US" dirty="0"/>
              <a:t>  </a:t>
            </a: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952" y="3502435"/>
            <a:ext cx="4386048" cy="33555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590" t="29167" r="47071" b="12499"/>
          <a:stretch/>
        </p:blipFill>
        <p:spPr>
          <a:xfrm>
            <a:off x="7374" y="2057400"/>
            <a:ext cx="4750578" cy="359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4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15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99345" y="152400"/>
            <a:ext cx="77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The submandibular gland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the second largest salivary  gland.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This gland is surrounded by a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connective tissue capsule. 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secretory unit is composed of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both serous and mucous cells.  </a:t>
            </a: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Serous </a:t>
            </a:r>
            <a:r>
              <a:rPr lang="en-US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demilunes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(serous cell caps on the mucous cells) are present in the submandibular gland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α-amylase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proline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-rich proteins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serous cells of the submandibular gland secrete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lysozyme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hydrolysis of bacterial walls.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2200" y="2620588"/>
            <a:ext cx="5410200" cy="431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16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295400" y="228600"/>
            <a:ext cx="777544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3. </a:t>
            </a:r>
            <a:r>
              <a:rPr lang="en-US" sz="2000" b="1" dirty="0">
                <a:solidFill>
                  <a:schemeClr val="bg2">
                    <a:lumMod val="50000"/>
                  </a:schemeClr>
                </a:solidFill>
              </a:rPr>
              <a:t>The sublingual gland </a:t>
            </a:r>
            <a:r>
              <a:rPr lang="en-US" dirty="0"/>
              <a:t>is the smallest salivary gland. </a:t>
            </a:r>
          </a:p>
          <a:p>
            <a:r>
              <a:rPr lang="en-US" dirty="0"/>
              <a:t>This gland </a:t>
            </a:r>
            <a:r>
              <a:rPr lang="en-US" dirty="0" smtClean="0"/>
              <a:t>is </a:t>
            </a:r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surrounded by a </a:t>
            </a:r>
            <a:r>
              <a:rPr lang="en-US" b="1" dirty="0" smtClean="0"/>
              <a:t>connective tissue capsule. </a:t>
            </a:r>
            <a:endParaRPr lang="en-US" b="1" dirty="0"/>
          </a:p>
          <a:p>
            <a:r>
              <a:rPr lang="en-US" dirty="0"/>
              <a:t>This is also a </a:t>
            </a:r>
            <a:r>
              <a:rPr lang="en-US" dirty="0" smtClean="0"/>
              <a:t>mixed </a:t>
            </a:r>
            <a:r>
              <a:rPr lang="en-US" dirty="0"/>
              <a:t>gland, but is predominately mucous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amylase and </a:t>
            </a:r>
            <a:r>
              <a:rPr lang="en-US" dirty="0" smtClean="0"/>
              <a:t>lysozyme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84537"/>
            <a:ext cx="6400800" cy="510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767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17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228600"/>
            <a:ext cx="7696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Thyroid Gland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thyroid gland, located anterior and inferior to the larynx,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consists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two lobes united by an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isthmus.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108881" y="1322998"/>
            <a:ext cx="43775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It synthesizes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thyroxine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tetra-iodothyronine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T4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tri-iodothyronine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tri-iodothyronine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T3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endParaRPr 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Hormone Calcitonin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b="1" dirty="0">
                <a:latin typeface="Calibri" panose="020F0502020204030204" pitchFamily="34" charset="0"/>
              </a:rPr>
              <a:t>TSH (thyrotropin) </a:t>
            </a:r>
            <a:endParaRPr lang="en-US" b="1" dirty="0" smtClean="0">
              <a:latin typeface="Calibri" panose="020F0502020204030204" pitchFamily="34" charset="0"/>
            </a:endParaRPr>
          </a:p>
          <a:p>
            <a:endParaRPr lang="en-US" b="1" dirty="0" smtClean="0">
              <a:latin typeface="Calibri" panose="020F0502020204030204" pitchFamily="34" charset="0"/>
            </a:endParaRPr>
          </a:p>
          <a:p>
            <a:r>
              <a:rPr lang="en-US" dirty="0"/>
              <a:t>Thyroid colloid contains the large glycoprotein </a:t>
            </a:r>
            <a:r>
              <a:rPr lang="en-US" b="1" dirty="0" smtClean="0">
                <a:solidFill>
                  <a:srgbClr val="FF0000"/>
                </a:solidFill>
              </a:rPr>
              <a:t>thyroglobulin</a:t>
            </a:r>
            <a:r>
              <a:rPr lang="en-US" dirty="0" smtClean="0"/>
              <a:t> </a:t>
            </a:r>
            <a:r>
              <a:rPr lang="en-US" dirty="0"/>
              <a:t>the precursor for the active thyroid hormones.</a:t>
            </a:r>
            <a:endParaRPr lang="fa-IR" b="1" dirty="0">
              <a:latin typeface="Calibri" panose="020F0502020204030204" pitchFamily="34" charset="0"/>
            </a:endParaRPr>
          </a:p>
        </p:txBody>
      </p:sp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00" y="173182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1772285"/>
            <a:ext cx="3761910" cy="500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0" y="152400"/>
            <a:ext cx="769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cells in thyroid gland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follicular cells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or 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thyrocytes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range in shape from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squamous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to low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columnar.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The  </a:t>
            </a:r>
            <a:r>
              <a:rPr lang="en-US" b="1" dirty="0" err="1">
                <a:solidFill>
                  <a:srgbClr val="C00000"/>
                </a:solidFill>
                <a:latin typeface="Calibri" panose="020F0502020204030204" pitchFamily="34" charset="0"/>
              </a:rPr>
              <a:t>parafollicular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</a:rPr>
              <a:t> cell</a:t>
            </a:r>
            <a:r>
              <a:rPr lang="en-US" dirty="0">
                <a:latin typeface="Calibri" panose="020F0502020204030204" pitchFamily="34" charset="0"/>
              </a:rPr>
              <a:t>, or </a:t>
            </a:r>
            <a:r>
              <a:rPr lang="en-US" b="1" dirty="0" smtClean="0">
                <a:latin typeface="Calibri" panose="020F0502020204030204" pitchFamily="34" charset="0"/>
              </a:rPr>
              <a:t>clear (C) </a:t>
            </a:r>
            <a:r>
              <a:rPr lang="en-US" b="1" dirty="0">
                <a:latin typeface="Calibri" panose="020F0502020204030204" pitchFamily="34" charset="0"/>
              </a:rPr>
              <a:t>cell</a:t>
            </a:r>
            <a:r>
              <a:rPr lang="en-US" dirty="0">
                <a:latin typeface="Calibri" panose="020F0502020204030204" pitchFamily="34" charset="0"/>
              </a:rPr>
              <a:t>, is also found inside the basal lamina of the follicular </a:t>
            </a:r>
            <a:r>
              <a:rPr lang="en-US" dirty="0" smtClean="0">
                <a:latin typeface="Calibri" panose="020F0502020204030204" pitchFamily="34" charset="0"/>
              </a:rPr>
              <a:t>epithelium </a:t>
            </a:r>
            <a:r>
              <a:rPr lang="en-US" dirty="0">
                <a:latin typeface="Calibri" panose="020F0502020204030204" pitchFamily="34" charset="0"/>
              </a:rPr>
              <a:t>or as isolated clusters between </a:t>
            </a:r>
            <a:r>
              <a:rPr lang="en-US" dirty="0" smtClean="0">
                <a:latin typeface="Calibri" panose="020F0502020204030204" pitchFamily="34" charset="0"/>
              </a:rPr>
              <a:t>follicles. Derived </a:t>
            </a:r>
            <a:r>
              <a:rPr lang="en-US" dirty="0">
                <a:latin typeface="Calibri" panose="020F0502020204030204" pitchFamily="34" charset="0"/>
              </a:rPr>
              <a:t>from the neural </a:t>
            </a:r>
            <a:r>
              <a:rPr lang="en-US" dirty="0" smtClean="0">
                <a:latin typeface="Calibri" panose="020F0502020204030204" pitchFamily="34" charset="0"/>
              </a:rPr>
              <a:t>crest.</a:t>
            </a:r>
            <a:r>
              <a:rPr lang="en-US" dirty="0">
                <a:latin typeface="Calibri" panose="020F0502020204030204" pitchFamily="34" charset="0"/>
              </a:rPr>
              <a:t> Secretion of calcitonin </a:t>
            </a:r>
          </a:p>
          <a:p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70" y="4043514"/>
            <a:ext cx="4180645" cy="269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15200" y="152400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9354" y="4038599"/>
            <a:ext cx="3629900" cy="2703999"/>
          </a:xfrm>
          <a:prstGeom prst="rect">
            <a:avLst/>
          </a:prstGeom>
        </p:spPr>
      </p:pic>
      <p:sp>
        <p:nvSpPr>
          <p:cNvPr id="8" name="Slide Number Placeholder 2"/>
          <p:cNvSpPr txBox="1">
            <a:spLocks/>
          </p:cNvSpPr>
          <p:nvPr/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ctr" defTabSz="914400" rtl="0" eaLnBrk="1" latinLnBrk="0" hangingPunct="1">
              <a:defRPr kumimoji="0" sz="1200" kern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19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8676" y="2135413"/>
            <a:ext cx="6784848" cy="186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9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19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0" y="152400"/>
            <a:ext cx="2492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Parathyroid Gland</a:t>
            </a:r>
            <a:endParaRPr lang="fa-IR" sz="2400" b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11361" y="614065"/>
            <a:ext cx="77308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endocrine cells of the parathyroid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glands:</a:t>
            </a:r>
          </a:p>
          <a:p>
            <a:r>
              <a:rPr lang="en-US" b="1" dirty="0" smtClean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principal </a:t>
            </a:r>
            <a:r>
              <a:rPr lang="en-US" b="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(chief) </a:t>
            </a:r>
            <a:r>
              <a:rPr lang="en-US" b="1" dirty="0" smtClean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cells: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small polygonal cells with round nuclei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pale-staining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It contain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polypeptide parathyroid hormone (PTH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), an important regulator of blood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calcium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levels.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 err="1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1" dirty="0" err="1" smtClean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xyphil</a:t>
            </a:r>
            <a:r>
              <a:rPr lang="en-US" b="1" dirty="0" smtClean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cells,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Much smaller populations of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often clustered,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more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commonly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older individuals.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These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much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larger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than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principal cells and are characterized by very acidophilic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cytoplasm. </a:t>
            </a:r>
            <a:endParaRPr lang="fa-IR" dirty="0">
              <a:latin typeface="Calibri" panose="020F0502020204030204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28" y="3650912"/>
            <a:ext cx="420483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6062" y="3200083"/>
            <a:ext cx="4724809" cy="3657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0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2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43000" y="228600"/>
            <a:ext cx="2920479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000" b="1" dirty="0" smtClean="0">
                <a:ln w="11430"/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HISTOLOGY HEAD &amp; NECK</a:t>
            </a:r>
            <a:endParaRPr lang="fa-IR" sz="2000" b="1" dirty="0">
              <a:ln w="11430"/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400" y="862541"/>
            <a:ext cx="44958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Oral Cavity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Tunica Mucosa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Oris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Tongue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Tongue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Papila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Teeth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n/>
                <a:latin typeface="Calibri" panose="020F0502020204030204" pitchFamily="34" charset="0"/>
                <a:cs typeface="Calibri" panose="020F0502020204030204" pitchFamily="34" charset="0"/>
              </a:rPr>
              <a:t>Salivary Glands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Pharynx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Tonsil</a:t>
            </a:r>
          </a:p>
        </p:txBody>
      </p:sp>
      <p:sp>
        <p:nvSpPr>
          <p:cNvPr id="3" name="Rectangle 2"/>
          <p:cNvSpPr/>
          <p:nvPr/>
        </p:nvSpPr>
        <p:spPr>
          <a:xfrm>
            <a:off x="5317161" y="2599153"/>
            <a:ext cx="3223318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Brain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Cerebrum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Cerebllum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Meningeal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Layers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Cerebrospinal Fluid (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Csf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Blood Brain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Barrier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Choroid Plexus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87694" y="3131386"/>
            <a:ext cx="306769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Nasal Cavities </a:t>
            </a:r>
            <a:endParaRPr lang="en-US" sz="20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Respiratory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Epithelium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Olfactory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Epithelium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Paranasal sinus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Larynx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0" y="862541"/>
            <a:ext cx="219803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Gland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Hypophysis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Pineal Gland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Thyroid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Parathyroid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45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CE9E70-746B-46D1-B52C-3BD1FEB087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00000">
                    <a:shade val="50000"/>
                    <a:satMod val="20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00000">
                  <a:shade val="50000"/>
                  <a:satMod val="20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95400" y="228600"/>
            <a:ext cx="3117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PITUITARY GLAND </a:t>
            </a:r>
            <a:endParaRPr lang="fa-IR" sz="2400" b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690265"/>
            <a:ext cx="7162800" cy="32004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r" rtl="1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r" rtl="1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l" rtl="0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pituitary gland is composed of </a:t>
            </a:r>
            <a:r>
              <a:rPr lang="en-US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glandular epithelial tissue and neural (secretory) tissue.</a:t>
            </a:r>
          </a:p>
          <a:p>
            <a:pPr algn="l" rtl="0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pituitary gland 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is a pea-sized, compound endocrine gland that weighs 0.5 g in males and 1.5 g in multiparous women</a:t>
            </a:r>
          </a:p>
          <a:p>
            <a:pPr algn="l" rtl="0"/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 short stalk, the </a:t>
            </a:r>
            <a:r>
              <a:rPr lang="en-US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infundibulum</a:t>
            </a:r>
            <a:r>
              <a:rPr lang="en-US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and a vascular network connect the pituitary gland to the hypothalamus</a:t>
            </a:r>
            <a:endParaRPr lang="fa-IR" sz="1800" dirty="0"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42488" y="3681437"/>
            <a:ext cx="4325888" cy="289113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295400" y="2707332"/>
            <a:ext cx="68580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r" rtl="1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r" rtl="1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l" rtl="0">
              <a:buFont typeface="Wingdings 2"/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Anterior </a:t>
            </a:r>
            <a:r>
              <a:rPr lang="en-US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lobe (adenohypophysis)</a:t>
            </a:r>
            <a:r>
              <a:rPr lang="en-US" sz="2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glandular epithelial tissue</a:t>
            </a:r>
          </a:p>
          <a:p>
            <a:pPr marL="0" indent="0" algn="l" rtl="0">
              <a:buFont typeface="Wingdings 2"/>
              <a:buNone/>
            </a:pPr>
            <a:r>
              <a:rPr lang="en-US" sz="20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Posterior lobe (neurohypophysis)</a:t>
            </a:r>
            <a:r>
              <a:rPr lang="en-US" sz="20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neural secretory tissue</a:t>
            </a:r>
          </a:p>
          <a:p>
            <a:pPr algn="l" rtl="0"/>
            <a:endParaRPr lang="fa-IR" sz="2000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" y="3625289"/>
            <a:ext cx="4180488" cy="313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CE9E70-746B-46D1-B52C-3BD1FEB087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00000">
                    <a:shade val="50000"/>
                    <a:satMod val="20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00000">
                  <a:shade val="50000"/>
                  <a:satMod val="20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9795" y="2833226"/>
            <a:ext cx="3203312" cy="27155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9848" y="254401"/>
            <a:ext cx="7845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Pituicytes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as specialized astrocytes, are 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main glial cells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the neural lobe. They are in intimate contact with the perivascular space of the sinusoidal vessels.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Herring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bodies </a:t>
            </a:r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neurosecretory bodies are structures found in the posterior pituitary. They </a:t>
            </a:r>
            <a:r>
              <a:rPr lang="en-US" dirty="0">
                <a:solidFill>
                  <a:srgbClr val="040C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represent the </a:t>
            </a:r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terminal end of the axons </a:t>
            </a:r>
            <a:r>
              <a:rPr lang="en-US" dirty="0">
                <a:solidFill>
                  <a:srgbClr val="040C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the hypothalamus, and hormones are temporarily stored in these locations</a:t>
            </a:r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They are neurosecretory terminals.</a:t>
            </a:r>
            <a:endParaRPr lang="fa-IR" dirty="0">
              <a:latin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6448" y="2590800"/>
            <a:ext cx="4724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0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CE9E70-746B-46D1-B52C-3BD1FEB087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00000">
                    <a:shade val="50000"/>
                    <a:satMod val="20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00000">
                  <a:shade val="50000"/>
                  <a:satMod val="20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634365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gland is covered by C.T of the </a:t>
            </a:r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pia mater,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from which emerge septa containing small blood vessels and dividing the gland in to</a:t>
            </a:r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lobules</a:t>
            </a:r>
            <a:r>
              <a:rPr lang="en-US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 It is composed of two types of cells: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inealocytes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cell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Interstitial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glial cells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 err="1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pinealocytes</a:t>
            </a:r>
            <a:r>
              <a:rPr lang="en-US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are prominent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abundant secretory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cells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Interstitial </a:t>
            </a:r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glial cells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the pineal gland stain positively for glial fibrillary acidic protein and thus most closely resemble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astrocytes. </a:t>
            </a:r>
            <a:endParaRPr 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234255"/>
            <a:ext cx="22333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PINEAL GLAND</a:t>
            </a:r>
            <a:endParaRPr lang="fa-IR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504" y="4243638"/>
            <a:ext cx="5029200" cy="26384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65558" y="3344106"/>
            <a:ext cx="7851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 characteristic feature of the pineal gland is the presence of variously sized concretions of 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calcium and magnesium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salts called 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corpora </a:t>
            </a:r>
            <a:r>
              <a:rPr lang="en-US" sz="1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arenacea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brain </a:t>
            </a:r>
            <a:r>
              <a:rPr lang="en-US" sz="1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sand</a:t>
            </a:r>
            <a:endParaRPr lang="fa-I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66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23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43000" y="732147"/>
            <a:ext cx="7848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NASAL CAVITY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first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portion of the upper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respiratory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airway.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can be divided into three regions based on 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types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epithelial coverings.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arenBoth"/>
            </a:pP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nasal vestibule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covered by a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keratinized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stratified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squamous epithelium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vibrissae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it is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continuous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with a mucosa of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nonkeratinized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stratified squamous epithelium. </a:t>
            </a:r>
          </a:p>
          <a:p>
            <a:pPr marL="342900" indent="-342900">
              <a:buAutoNum type="arabicParenBoth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arenBoth"/>
            </a:pP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nasal mucosa region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covered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by respiratory epithelium.</a:t>
            </a:r>
          </a:p>
          <a:p>
            <a:pPr marL="342900" indent="-342900">
              <a:buAutoNum type="arabicParenBoth"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arenBoth"/>
            </a:pP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olfactory mucosa region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located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roof of the nasal cavity and is covered by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olfactory epithelium.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402967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Epithelium on the </a:t>
            </a:r>
            <a:r>
              <a:rPr lang="en-US" b="1" dirty="0">
                <a:solidFill>
                  <a:srgbClr val="FF0000"/>
                </a:solidFill>
              </a:rPr>
              <a:t>middle and inferior conchae</a:t>
            </a:r>
            <a:r>
              <a:rPr lang="en-US" dirty="0"/>
              <a:t> is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respiratory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epithelium</a:t>
            </a:r>
            <a:r>
              <a:rPr lang="en-US" dirty="0"/>
              <a:t>; the </a:t>
            </a:r>
            <a:r>
              <a:rPr lang="en-US" b="1" dirty="0">
                <a:solidFill>
                  <a:srgbClr val="FF0000"/>
                </a:solidFill>
              </a:rPr>
              <a:t>roof of the nasal cavities and the superior conchae </a:t>
            </a:r>
            <a:r>
              <a:rPr lang="en-US" dirty="0"/>
              <a:t>are covered with specialized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olfactory epithelium</a:t>
            </a:r>
          </a:p>
        </p:txBody>
      </p:sp>
    </p:spTree>
    <p:extLst>
      <p:ext uri="{BB962C8B-B14F-4D97-AF65-F5344CB8AC3E}">
        <p14:creationId xmlns:p14="http://schemas.microsoft.com/office/powerpoint/2010/main" val="7874519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24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152400"/>
            <a:ext cx="3103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Respiratory Epithelium</a:t>
            </a:r>
            <a:endParaRPr lang="fa-IR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762000"/>
            <a:ext cx="7772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epithelium has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five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major cell types, all of which contact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unusually thick basement membrane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■ Ciliated columnar cells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■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Goblet cells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■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Brush cells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■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Small granule cells (or Kulchitsky cells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■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Basal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cells</a:t>
            </a:r>
            <a:endParaRPr lang="fa-I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9000" y="1472862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22646" y="3352800"/>
            <a:ext cx="4718222" cy="34814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8800"/>
          <a:stretch/>
        </p:blipFill>
        <p:spPr>
          <a:xfrm>
            <a:off x="1219200" y="3354248"/>
            <a:ext cx="3073466" cy="350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3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25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48" y="2952750"/>
            <a:ext cx="787717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66800" y="152399"/>
            <a:ext cx="78486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Olfactory Epithelium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adult humans, it is about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100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μm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 thickness.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This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thick,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pseudostratified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 columnar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epithelium has three major cell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types.</a:t>
            </a:r>
          </a:p>
          <a:p>
            <a:pPr lvl="1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</a:rPr>
              <a:t> ■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Olfactory neurons </a:t>
            </a:r>
            <a:r>
              <a:rPr lang="en-US" dirty="0">
                <a:latin typeface="Calibri" panose="020F0502020204030204" pitchFamily="34" charset="0"/>
              </a:rPr>
              <a:t>are </a:t>
            </a:r>
            <a:r>
              <a:rPr lang="en-US" b="1" dirty="0">
                <a:latin typeface="Calibri" panose="020F0502020204030204" pitchFamily="34" charset="0"/>
              </a:rPr>
              <a:t>bipolar neurons </a:t>
            </a:r>
            <a:r>
              <a:rPr lang="en-US" dirty="0">
                <a:latin typeface="Calibri" panose="020F0502020204030204" pitchFamily="34" charset="0"/>
              </a:rPr>
              <a:t>present </a:t>
            </a:r>
            <a:r>
              <a:rPr lang="en-US" dirty="0" smtClean="0">
                <a:latin typeface="Calibri" panose="020F0502020204030204" pitchFamily="34" charset="0"/>
              </a:rPr>
              <a:t>throughout </a:t>
            </a:r>
            <a:r>
              <a:rPr lang="en-US" dirty="0">
                <a:latin typeface="Calibri" panose="020F0502020204030204" pitchFamily="34" charset="0"/>
              </a:rPr>
              <a:t>this epithelium.</a:t>
            </a:r>
            <a:endParaRPr lang="en-US" dirty="0" smtClean="0">
              <a:latin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</a:rPr>
              <a:t> ■</a:t>
            </a:r>
            <a:r>
              <a:rPr lang="en-US" b="1" dirty="0">
                <a:latin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Supporting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cells </a:t>
            </a:r>
            <a:r>
              <a:rPr lang="en-US" dirty="0" smtClean="0">
                <a:latin typeface="Calibri" panose="020F0502020204030204" pitchFamily="34" charset="0"/>
              </a:rPr>
              <a:t>are </a:t>
            </a:r>
            <a:r>
              <a:rPr lang="en-US" dirty="0">
                <a:latin typeface="Calibri" panose="020F0502020204030204" pitchFamily="34" charset="0"/>
              </a:rPr>
              <a:t>columnar, </a:t>
            </a:r>
            <a:r>
              <a:rPr lang="en-US" dirty="0" smtClean="0">
                <a:latin typeface="Calibri" panose="020F0502020204030204" pitchFamily="34" charset="0"/>
              </a:rPr>
              <a:t>containing </a:t>
            </a:r>
            <a:r>
              <a:rPr lang="en-US" dirty="0">
                <a:latin typeface="Calibri" panose="020F0502020204030204" pitchFamily="34" charset="0"/>
              </a:rPr>
              <a:t>the </a:t>
            </a:r>
            <a:r>
              <a:rPr lang="en-US" b="1" dirty="0">
                <a:latin typeface="Calibri" panose="020F0502020204030204" pitchFamily="34" charset="0"/>
              </a:rPr>
              <a:t>nuclei and </a:t>
            </a:r>
            <a:r>
              <a:rPr lang="en-US" b="1" dirty="0" smtClean="0">
                <a:latin typeface="Calibri" panose="020F0502020204030204" pitchFamily="34" charset="0"/>
              </a:rPr>
              <a:t>extending </a:t>
            </a:r>
            <a:r>
              <a:rPr lang="en-US" b="1" dirty="0">
                <a:latin typeface="Calibri" panose="020F0502020204030204" pitchFamily="34" charset="0"/>
              </a:rPr>
              <a:t>microvilli </a:t>
            </a:r>
            <a:r>
              <a:rPr lang="en-US" dirty="0">
                <a:latin typeface="Calibri" panose="020F0502020204030204" pitchFamily="34" charset="0"/>
              </a:rPr>
              <a:t>into the </a:t>
            </a:r>
            <a:r>
              <a:rPr lang="en-US" dirty="0" smtClean="0">
                <a:latin typeface="Calibri" panose="020F0502020204030204" pitchFamily="34" charset="0"/>
              </a:rPr>
              <a:t>fluid </a:t>
            </a:r>
            <a:r>
              <a:rPr lang="en-US" dirty="0">
                <a:latin typeface="Calibri" panose="020F0502020204030204" pitchFamily="34" charset="0"/>
              </a:rPr>
              <a:t>layer.</a:t>
            </a:r>
            <a:endParaRPr lang="en-US" dirty="0" smtClean="0">
              <a:latin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</a:rPr>
              <a:t> ■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Basal cells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: </a:t>
            </a:r>
            <a:r>
              <a:rPr lang="en-US" dirty="0">
                <a:latin typeface="Calibri" panose="020F0502020204030204" pitchFamily="34" charset="0"/>
              </a:rPr>
              <a:t>are small, spherical, or cone-shaped cells </a:t>
            </a:r>
            <a:r>
              <a:rPr lang="en-US" b="1" dirty="0" smtClean="0">
                <a:latin typeface="Calibri" panose="020F0502020204030204" pitchFamily="34" charset="0"/>
              </a:rPr>
              <a:t>near </a:t>
            </a:r>
            <a:r>
              <a:rPr lang="en-US" b="1" dirty="0">
                <a:latin typeface="Calibri" panose="020F0502020204030204" pitchFamily="34" charset="0"/>
              </a:rPr>
              <a:t>the basal lamina.</a:t>
            </a:r>
            <a:endParaRPr lang="fa-IR" b="1" dirty="0">
              <a:latin typeface="Calibri" panose="020F0502020204030204" pitchFamily="34" charset="0"/>
            </a:endParaRPr>
          </a:p>
        </p:txBody>
      </p:sp>
      <p:pic>
        <p:nvPicPr>
          <p:cNvPr id="4" name="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0200" y="5695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3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26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9547" t="16667" r="45900" b="6250"/>
          <a:stretch/>
        </p:blipFill>
        <p:spPr>
          <a:xfrm>
            <a:off x="2057400" y="12492"/>
            <a:ext cx="5562600" cy="697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27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152400"/>
            <a:ext cx="7696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Larynx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larynx is a short (4 cm × 4 cm) passage for air between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pharynx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and the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trachea.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Its rigid wall is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reinforced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by </a:t>
            </a:r>
            <a:r>
              <a:rPr lang="en-US" b="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hyaline cartilage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(in the thyroid, cricoid, and 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inferior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arytenoid cartilages) and smaller </a:t>
            </a:r>
            <a:r>
              <a:rPr lang="en-US" b="1" dirty="0">
                <a:solidFill>
                  <a:srgbClr val="FF33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elastic cartilages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(in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epiglottis, cuneiform,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corniculate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and the superior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arytenoid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cartilages).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219200" y="1881728"/>
            <a:ext cx="7696200" cy="4747672"/>
            <a:chOff x="4191000" y="3532811"/>
            <a:chExt cx="4572000" cy="3230022"/>
          </a:xfrm>
        </p:grpSpPr>
        <p:grpSp>
          <p:nvGrpSpPr>
            <p:cNvPr id="14" name="Group 13"/>
            <p:cNvGrpSpPr/>
            <p:nvPr/>
          </p:nvGrpSpPr>
          <p:grpSpPr>
            <a:xfrm>
              <a:off x="4191000" y="3532811"/>
              <a:ext cx="4572000" cy="3230022"/>
              <a:chOff x="3585101" y="2937759"/>
              <a:chExt cx="5177899" cy="3825074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85101" y="2937759"/>
                <a:ext cx="5105400" cy="382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ectangle 8"/>
              <p:cNvSpPr/>
              <p:nvPr/>
            </p:nvSpPr>
            <p:spPr>
              <a:xfrm>
                <a:off x="4495800" y="3294800"/>
                <a:ext cx="1313180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 err="1"/>
                  <a:t>seromucous</a:t>
                </a:r>
                <a:r>
                  <a:rPr lang="en-US" sz="1100" dirty="0"/>
                  <a:t> glands </a:t>
                </a: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7533176" y="3795969"/>
                <a:ext cx="1229824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/>
                  <a:t>lymphoid nodules 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590276" y="3769843"/>
                <a:ext cx="1261884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/>
                  <a:t>laryngeal vestibule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471613" y="4850296"/>
                <a:ext cx="1300356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050" dirty="0"/>
                  <a:t>vocal folds or cords 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886200" y="5929586"/>
                <a:ext cx="1470274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100" dirty="0"/>
                  <a:t>striated </a:t>
                </a:r>
                <a:r>
                  <a:rPr lang="en-US" sz="1100" dirty="0" err="1"/>
                  <a:t>vocalis</a:t>
                </a:r>
                <a:r>
                  <a:rPr lang="en-US" sz="1100" dirty="0"/>
                  <a:t> muscle</a:t>
                </a:r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4735297" y="4542910"/>
              <a:ext cx="108234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vestibular folds 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239000" y="4953000"/>
            <a:ext cx="2415848" cy="1752600"/>
            <a:chOff x="1914137" y="2772016"/>
            <a:chExt cx="2415848" cy="17526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4137" y="2772016"/>
              <a:ext cx="1905000" cy="175260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3247637" y="3879770"/>
              <a:ext cx="108234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/>
                <a:t>vestibular folds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373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55" y="381000"/>
            <a:ext cx="7639090" cy="57221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0" y="6359009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Figure 11-5A. Epiglottis, larynx. </a:t>
            </a:r>
            <a:r>
              <a:rPr lang="en-US" dirty="0" smtClean="0"/>
              <a:t>H&amp;E*99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024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29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66800" y="684074"/>
            <a:ext cx="8077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Tonsils are located in the oral cavity and posterior roof of the nasopharynx. Tonsils include lingual tonsils, palatine tonsils, and a pharyngeal tonsil; they are </a:t>
            </a:r>
            <a:r>
              <a:rPr lang="en-US" dirty="0" err="1"/>
              <a:t>classifi</a:t>
            </a:r>
            <a:r>
              <a:rPr lang="en-US" dirty="0"/>
              <a:t> </a:t>
            </a:r>
            <a:r>
              <a:rPr lang="en-US" dirty="0" err="1"/>
              <a:t>ed</a:t>
            </a:r>
            <a:r>
              <a:rPr lang="en-US" dirty="0"/>
              <a:t> as </a:t>
            </a:r>
            <a:r>
              <a:rPr lang="en-US" b="1" dirty="0">
                <a:solidFill>
                  <a:srgbClr val="FF0000"/>
                </a:solidFill>
              </a:rPr>
              <a:t>MALT (mucosa-associated lymphatic </a:t>
            </a:r>
            <a:r>
              <a:rPr lang="en-US" b="1" dirty="0" smtClean="0">
                <a:solidFill>
                  <a:srgbClr val="FF0000"/>
                </a:solidFill>
              </a:rPr>
              <a:t>tissues).</a:t>
            </a:r>
          </a:p>
          <a:p>
            <a:r>
              <a:rPr lang="en-US" dirty="0" smtClean="0"/>
              <a:t>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Named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by their location these masses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are: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palatine, </a:t>
            </a:r>
            <a:endParaRPr lang="en-US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lingual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en-US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pharyngeal tonsils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all tonsils the lymphoid tissue is closely associated with 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surface epithelium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9200" y="152400"/>
            <a:ext cx="1322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Tonsils</a:t>
            </a:r>
            <a:endParaRPr lang="fa-IR" sz="3200" b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" b="11947"/>
          <a:stretch/>
        </p:blipFill>
        <p:spPr bwMode="auto">
          <a:xfrm>
            <a:off x="5718259" y="4606349"/>
            <a:ext cx="2919452" cy="193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07168" y="4141142"/>
            <a:ext cx="48126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Lymphatic nodules with a germinal center are called secondary nodules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A lymphatic nodule without a germinal center is called a primary </a:t>
            </a:r>
            <a:r>
              <a:rPr lang="en-US" dirty="0" smtClean="0"/>
              <a:t>nodule. (B)</a:t>
            </a:r>
          </a:p>
          <a:p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mantle zone </a:t>
            </a:r>
            <a:r>
              <a:rPr lang="en-US" dirty="0"/>
              <a:t>(peripheral to the germinal center) of the lymphatic nodule contains tightly packed small lymphocytes</a:t>
            </a:r>
            <a:r>
              <a:rPr lang="en-US" dirty="0" smtClean="0"/>
              <a:t>. (T)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73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3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66800" y="228600"/>
            <a:ext cx="4532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Structures of the Oral Mucosa</a:t>
            </a:r>
          </a:p>
        </p:txBody>
      </p:sp>
      <p:sp>
        <p:nvSpPr>
          <p:cNvPr id="9" name="Rectangle 8"/>
          <p:cNvSpPr/>
          <p:nvPr/>
        </p:nvSpPr>
        <p:spPr>
          <a:xfrm>
            <a:off x="1069848" y="703328"/>
            <a:ext cx="8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I. Lining mucosa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(covering of inner surface of the lips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cheeks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soft palate, inferior surface of the tongue, and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floor of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mouth)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A. Epithelium: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nonkeratinized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stratified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squamous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epithelium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B. Lamina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propria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 connective tissue with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many elastic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fibers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few collagen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fibers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C. Submucosa: connective tissue with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minor salivary glands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their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ducts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4837" y="2833219"/>
            <a:ext cx="4653547" cy="350498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003368" y="6449807"/>
            <a:ext cx="61438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Figure 14-2D. Labial mucosa (lining mucosa), lip. H&amp;E, </a:t>
            </a:r>
            <a:r>
              <a:rPr 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*33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73" y="2819401"/>
            <a:ext cx="4548564" cy="364937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85800" y="650480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Figure 14-3A</a:t>
            </a:r>
            <a:r>
              <a:rPr lang="en-US" sz="1200" dirty="0" smtClean="0"/>
              <a:t>. Buccal </a:t>
            </a:r>
            <a:r>
              <a:rPr lang="en-US" sz="1200" dirty="0"/>
              <a:t>mucosa (lining mucosa), cheek. H&amp;E, </a:t>
            </a:r>
            <a:r>
              <a:rPr lang="en-US" sz="1200" dirty="0" smtClean="0"/>
              <a:t>*16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2629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30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8" y="76200"/>
            <a:ext cx="4507483" cy="3581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2349" y="152400"/>
            <a:ext cx="4651651" cy="358475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87852" y="3581400"/>
            <a:ext cx="1476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Palatine tonsil</a:t>
            </a:r>
          </a:p>
        </p:txBody>
      </p:sp>
      <p:sp>
        <p:nvSpPr>
          <p:cNvPr id="9" name="Rectangle 8"/>
          <p:cNvSpPr/>
          <p:nvPr/>
        </p:nvSpPr>
        <p:spPr>
          <a:xfrm>
            <a:off x="1143000" y="3505200"/>
            <a:ext cx="1812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Pharyngeal tonsil,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519" y="3810000"/>
            <a:ext cx="7736118" cy="305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1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1066800" y="33672"/>
            <a:ext cx="8229600" cy="56356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en-US" sz="28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Meningeal Layers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400" y="625308"/>
            <a:ext cx="78726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Three connective tissue membranes surround spinal cord and brain </a:t>
            </a:r>
          </a:p>
          <a:p>
            <a:endParaRPr lang="en-US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Dura 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he thick external dura mater (L. dura mater, tough mother)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consists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of dense irregular connective tissue organized as an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outer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periosteal layer continuous with the periosteum of the </a:t>
            </a:r>
          </a:p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skull and an inner meningeal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layer.</a:t>
            </a:r>
          </a:p>
          <a:p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Arachnoid mater: </a:t>
            </a:r>
            <a:r>
              <a:rPr lang="en-US" sz="1600" dirty="0"/>
              <a:t>The arachnoid (Gr. </a:t>
            </a:r>
            <a:r>
              <a:rPr lang="en-US" sz="1600" dirty="0" err="1"/>
              <a:t>arachnoeides</a:t>
            </a:r>
            <a:r>
              <a:rPr lang="en-US" sz="1600" dirty="0"/>
              <a:t>, spider web-like) has two components: </a:t>
            </a:r>
            <a:endParaRPr lang="en-US" sz="1600" dirty="0" smtClean="0"/>
          </a:p>
          <a:p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152400" y="2929622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Both"/>
            </a:pPr>
            <a:r>
              <a:rPr lang="en-US" dirty="0"/>
              <a:t>a sheet of connective tissue in contact with the dura mater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9453"/>
          <a:stretch/>
        </p:blipFill>
        <p:spPr>
          <a:xfrm>
            <a:off x="3962400" y="3345727"/>
            <a:ext cx="5153526" cy="341602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52400" y="3547880"/>
            <a:ext cx="365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II) a </a:t>
            </a:r>
            <a:r>
              <a:rPr lang="en-US" dirty="0"/>
              <a:t>system of loosely arranged trabeculae composed of collagen and fibroblasts, continuous with the underlying pia mater layer. Surrounding these trabeculae is a large, sponge-like cavity, the subarachnoid space, filled with CSF.</a:t>
            </a:r>
          </a:p>
          <a:p>
            <a:endParaRPr 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56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32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43000" y="304800"/>
            <a:ext cx="7772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Pia mater: </a:t>
            </a:r>
            <a:r>
              <a:rPr lang="en-US" dirty="0"/>
              <a:t>The innermost pia mater (L. pia mater, tender mother) consists of flattened, </a:t>
            </a:r>
            <a:r>
              <a:rPr lang="en-US" dirty="0" err="1"/>
              <a:t>mesenchymally</a:t>
            </a:r>
            <a:r>
              <a:rPr lang="en-US" dirty="0"/>
              <a:t> derived cells closely applied to the entire surface of the CNS tissue.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231" y="2895600"/>
            <a:ext cx="4979810" cy="38395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42" y="3777916"/>
            <a:ext cx="4514713" cy="300388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63053" y="1447800"/>
            <a:ext cx="7772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Spaces </a:t>
            </a:r>
            <a:endParaRPr lang="en-US" b="1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Epidural: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Contains blood vessels, areolar connective tissue and fat. </a:t>
            </a: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Subdural: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 potential cavity between the dura and arachnoid mater, contains a small volume of serous fluid. </a:t>
            </a:r>
          </a:p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Subarachnoid: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Contains cerebrospinal fluid (CSF) and blood vessels</a:t>
            </a:r>
            <a:endParaRPr lang="fa-I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9783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33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66800" y="152400"/>
            <a:ext cx="7696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2">
                    <a:lumMod val="50000"/>
                  </a:schemeClr>
                </a:solidFill>
              </a:rPr>
              <a:t>Choroid Plexus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/>
              <a:t>The </a:t>
            </a:r>
            <a:r>
              <a:rPr lang="en-US" dirty="0"/>
              <a:t>choroid plexus consists of </a:t>
            </a:r>
            <a:r>
              <a:rPr lang="en-US" b="1" dirty="0"/>
              <a:t>highly vascular tissue</a:t>
            </a:r>
            <a:r>
              <a:rPr lang="en-US" dirty="0"/>
              <a:t>, </a:t>
            </a:r>
            <a:r>
              <a:rPr lang="en-US" dirty="0" smtClean="0"/>
              <a:t>elaborately </a:t>
            </a:r>
            <a:r>
              <a:rPr lang="en-US" dirty="0"/>
              <a:t>folded and projecting into the large ventricles of the </a:t>
            </a:r>
            <a:r>
              <a:rPr lang="en-US" dirty="0" smtClean="0"/>
              <a:t>brain. </a:t>
            </a:r>
          </a:p>
          <a:p>
            <a:endParaRPr lang="en-US" dirty="0"/>
          </a:p>
          <a:p>
            <a:r>
              <a:rPr lang="en-US" dirty="0" smtClean="0"/>
              <a:t>It </a:t>
            </a:r>
            <a:r>
              <a:rPr lang="en-US" dirty="0"/>
              <a:t>is found in the roofs of the third and fourth ventricles and in parts of the two lateral ventricular walls, all regions in which the </a:t>
            </a:r>
            <a:r>
              <a:rPr lang="en-US" b="1" dirty="0">
                <a:solidFill>
                  <a:srgbClr val="FF0000"/>
                </a:solidFill>
              </a:rPr>
              <a:t>ependymal lining </a:t>
            </a:r>
            <a:r>
              <a:rPr lang="en-US" dirty="0"/>
              <a:t>directly </a:t>
            </a:r>
            <a:r>
              <a:rPr lang="en-US" dirty="0" smtClean="0"/>
              <a:t>contacts </a:t>
            </a:r>
            <a:r>
              <a:rPr lang="en-US" dirty="0"/>
              <a:t>the pia mater.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79558" y="4115216"/>
            <a:ext cx="6175248" cy="26665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61" y="4115216"/>
            <a:ext cx="2814097" cy="27427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248400" y="5448508"/>
            <a:ext cx="891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capillaries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066800" y="2438400"/>
            <a:ext cx="784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Each villus of the choroid plexus contains a </a:t>
            </a:r>
            <a:r>
              <a:rPr lang="en-US" b="1" dirty="0"/>
              <a:t>thin layer </a:t>
            </a:r>
            <a:r>
              <a:rPr lang="en-US" dirty="0"/>
              <a:t>of well-vascularized </a:t>
            </a:r>
            <a:r>
              <a:rPr lang="en-US" b="1" dirty="0"/>
              <a:t>pia mater</a:t>
            </a:r>
            <a:r>
              <a:rPr lang="en-US" dirty="0"/>
              <a:t> covered by </a:t>
            </a:r>
            <a:r>
              <a:rPr lang="en-US" b="1" dirty="0"/>
              <a:t>cuboidal ependymal cells </a:t>
            </a:r>
          </a:p>
        </p:txBody>
      </p:sp>
    </p:spTree>
    <p:extLst>
      <p:ext uri="{BB962C8B-B14F-4D97-AF65-F5344CB8AC3E}">
        <p14:creationId xmlns:p14="http://schemas.microsoft.com/office/powerpoint/2010/main" val="4568919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34716" y="63946"/>
            <a:ext cx="387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CEREBROSPINAL FLUID (CSF) 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4716" y="702710"/>
            <a:ext cx="78044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function of the choroid plexus is to remove water from blood and release it as the CSF. 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CSF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clear, contains Na+, K+, and Cl– ions but very little protein, and its only cells are normally very sparse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lymphocytes. </a:t>
            </a:r>
            <a:endParaRPr lang="en-US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23" y="2057399"/>
            <a:ext cx="3639914" cy="459691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93723" y="251906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CSF is produced by specialized </a:t>
            </a:r>
            <a:r>
              <a:rPr lang="en-US" b="1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ependymal cells </a:t>
            </a:r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 </a:t>
            </a:r>
            <a:r>
              <a:rPr lang="en-US" b="1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choroid plexus </a:t>
            </a:r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the ventricles of the brain, and absorbed in the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arachnoid granulations</a:t>
            </a:r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>
              <a:solidFill>
                <a:srgbClr val="20212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CSF volume, estimated to be 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about 150 ml in adults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is distributed between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125 ml in cranial and spinal subarachnoid spaces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 ml in the ventricles.</a:t>
            </a:r>
            <a:endParaRPr 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11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DD94EA-0279-47FA-8620-8CA55E7A7A4C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  <p:sp>
        <p:nvSpPr>
          <p:cNvPr id="7" name="Rectangle 6"/>
          <p:cNvSpPr/>
          <p:nvPr/>
        </p:nvSpPr>
        <p:spPr>
          <a:xfrm>
            <a:off x="985232" y="118942"/>
            <a:ext cx="3211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Blood Brain Barrier: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63" y="965798"/>
            <a:ext cx="4168737" cy="2766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9400" y="3872452"/>
            <a:ext cx="6324600" cy="30210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9493" y="72060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pia does not directly contact nerve cells or fibers, being separated from the neural elements by the very thin superficial layer of astrocytic processes.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63532" y="2544076"/>
            <a:ext cx="5181600" cy="3408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90000"/>
              </a:lnSpc>
              <a:defRPr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blood-brain barrier (BBB) is a diffusion barrier, which impedes influx of most compounds from blood to brain. </a:t>
            </a:r>
            <a:endParaRPr lang="en-US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>
              <a:lnSpc>
                <a:spcPct val="90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Three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cellular elements of the brain microvasculature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compose:</a:t>
            </a:r>
          </a:p>
          <a:p>
            <a:pPr lvl="1" fontAlgn="auto">
              <a:lnSpc>
                <a:spcPct val="90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BBB-endothelial cells, </a:t>
            </a:r>
            <a:endParaRPr lang="en-US" sz="18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fontAlgn="auto">
              <a:lnSpc>
                <a:spcPct val="90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astrocyte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end-feet, </a:t>
            </a:r>
          </a:p>
          <a:p>
            <a:pPr lvl="1" fontAlgn="auto">
              <a:lnSpc>
                <a:spcPct val="90000"/>
              </a:lnSpc>
              <a:defRPr/>
            </a:pP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18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ericytes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(PCs</a:t>
            </a:r>
            <a:r>
              <a:rPr lang="en-US" sz="1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fontAlgn="auto">
              <a:lnSpc>
                <a:spcPct val="90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AU" sz="20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30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2734" y="820065"/>
            <a:ext cx="825453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0C28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The neuronal cells of the cortex consist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six main cell types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D5156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. These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D5156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are: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4D5156"/>
              </a:solidFill>
              <a:effectLst/>
              <a:uLnTx/>
              <a:uFillTx/>
              <a:latin typeface="Google Sans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A1F28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Molecular (plexiform) layer (I): 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A1F28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External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granular layer (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II)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A1F28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External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pyramidal layer (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III)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A1F28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Internal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granular layer (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IV)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A1F28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Internal pyramidal layer (V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):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DA1F28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Multiform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(fusiform) layer (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VI)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4D515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7544" y="237897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Cerebrum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,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r="13187"/>
          <a:stretch/>
        </p:blipFill>
        <p:spPr>
          <a:xfrm>
            <a:off x="4189541" y="1165762"/>
            <a:ext cx="4850465" cy="55872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734" y="3853827"/>
            <a:ext cx="3584660" cy="302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63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6" y="721896"/>
            <a:ext cx="8280046" cy="464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72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56729-4E41-4FD1-94AF-A1DEBB793737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2981" y="571051"/>
            <a:ext cx="835429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cerebellar cortex is convoluted with many distinctive small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folds, each supported at its center by tracts of white matter in the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cerebellar medulla: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thick outer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molecular layer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has much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neuropil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and scattered neuronal cell bodies.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thin middle layer consists only of very large neurons called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Purkinje cells.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thick inner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granular layer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contains various very small, densely packed neurons (including granule cells).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endParaRPr kumimoji="0" lang="fa-I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4403" y="266251"/>
            <a:ext cx="609600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964" y="3140205"/>
            <a:ext cx="4157832" cy="32677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5522" y="3026372"/>
            <a:ext cx="4708478" cy="338157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2964" y="162414"/>
            <a:ext cx="2072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cerebellar </a:t>
            </a:r>
            <a:endParaRPr kumimoji="0" lang="fa-IR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ucida Sans Unicode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73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z="1800" b="1" smtClean="0">
                <a:latin typeface="Calibri" panose="020F0502020204030204" pitchFamily="34" charset="0"/>
                <a:cs typeface="Calibri" panose="020F0502020204030204" pitchFamily="34" charset="0"/>
              </a:rPr>
              <a:t>39</a:t>
            </a:fld>
            <a:endParaRPr lang="en-US" sz="1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48"/>
            <a:ext cx="9252222" cy="692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73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219200" y="228600"/>
            <a:ext cx="769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II.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Masticatory mucosa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(covering of gingiva and hard palate)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A. Epithelium: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keratinized stratified squamous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epithelium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B. Lamina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propria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 connective tissue with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few elastic fibers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many dense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collagen fibers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submucosa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6438975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Figure 14-4B. Masticatory mucosa, hard palate. H&amp;E, 35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0084" y="1767762"/>
            <a:ext cx="6334432" cy="454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9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5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43000" y="152400"/>
            <a:ext cx="7772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III. Specialized mucosa (tongue)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A. Filiform papillae: no taste buds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B. Fungiform papillae: taste buds on apical surface of the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papilla—sweet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sour, salty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C. Foliate papillae: taste buds in lateral wall of papilla , 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Circumvallate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papillae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are normally aligned just in front of the terminal sulcus. 8-12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vallate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papillae, taste buds—bitter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2599" y="2362200"/>
            <a:ext cx="6591713" cy="426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83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6618" t="18749" r="49414" b="32292"/>
          <a:stretch/>
        </p:blipFill>
        <p:spPr>
          <a:xfrm>
            <a:off x="4651248" y="76200"/>
            <a:ext cx="4419600" cy="3581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1352" y="3617323"/>
            <a:ext cx="4422648" cy="34290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5559"/>
          <a:stretch/>
        </p:blipFill>
        <p:spPr>
          <a:xfrm>
            <a:off x="190282" y="3708039"/>
            <a:ext cx="4381718" cy="31499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282" y="52251"/>
            <a:ext cx="4460966" cy="363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4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3103" y="152400"/>
            <a:ext cx="7851214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3151099"/>
            <a:ext cx="3508248" cy="35082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3151099"/>
            <a:ext cx="3810000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5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169920"/>
            <a:ext cx="6931575" cy="36118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6048" y="709644"/>
            <a:ext cx="746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Each tooth can be divided into three parts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crown,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the cervix (neck), and the root.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It is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covered by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enamel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extends above the gingiva (gum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cervix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is also called the neck of the tooth and is the junction between the crown and root. The region where 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enamel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cementum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meet is called the </a:t>
            </a:r>
            <a:r>
              <a:rPr lang="en-US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cementoenamel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junction (CEJ). </a:t>
            </a:r>
            <a:endParaRPr lang="en-US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root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the tooth is covered by cementum and surrounded by the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alveolar bone. </a:t>
            </a:r>
            <a:endParaRPr 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31175" y="91674"/>
            <a:ext cx="98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TEETH</a:t>
            </a:r>
            <a:endParaRPr lang="en-US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E9E70-746B-46D1-B52C-3BD1FEB08701}" type="slidenum">
              <a:rPr lang="en-US" smtClean="0"/>
              <a:t>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66800" y="152400"/>
            <a:ext cx="3747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ENAMEL, DENTIN, AND DENTAL PULP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1" y="941723"/>
            <a:ext cx="3289344" cy="29617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25403" t="18750" r="24231" b="37500"/>
          <a:stretch/>
        </p:blipFill>
        <p:spPr>
          <a:xfrm>
            <a:off x="2895600" y="3842180"/>
            <a:ext cx="6175248" cy="301581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088571" y="838200"/>
            <a:ext cx="470263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Enamel </a:t>
            </a: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the hardest tissue in the body. </a:t>
            </a:r>
            <a:endParaRPr lang="en-US" sz="1600" b="1" dirty="0" smtClean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600" b="1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basic morphological unit of enamel is the </a:t>
            </a:r>
            <a:r>
              <a:rPr lang="en-US" sz="1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enamel rod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also called the </a:t>
            </a:r>
            <a:r>
              <a:rPr lang="en-US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prism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, which is composed of a head and a tail.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Enamel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covers the dentin of the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crown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to make the tooth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surface.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rods are arranged in a three-dimensional complex, perpendicular to the </a:t>
            </a:r>
            <a:r>
              <a:rPr lang="en-US" sz="1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dentinoenamel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junction (DEJ). </a:t>
            </a:r>
            <a:endParaRPr lang="en-US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Ameloblast</a:t>
            </a:r>
            <a:endParaRPr 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Amelogenin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protein     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6754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olstic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4802</TotalTime>
  <Words>2475</Words>
  <Application>Microsoft Office PowerPoint</Application>
  <PresentationFormat>On-screen Show (4:3)</PresentationFormat>
  <Paragraphs>303</Paragraphs>
  <Slides>39</Slides>
  <Notes>4</Notes>
  <HiddenSlides>0</HiddenSlides>
  <MMClips>5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53" baseType="lpstr">
      <vt:lpstr>Arial</vt:lpstr>
      <vt:lpstr>Calibri</vt:lpstr>
      <vt:lpstr>Gill Sans MT</vt:lpstr>
      <vt:lpstr>Google Sans</vt:lpstr>
      <vt:lpstr>Lucida Sans Unicode</vt:lpstr>
      <vt:lpstr>Majalla UI</vt:lpstr>
      <vt:lpstr>Mangal</vt:lpstr>
      <vt:lpstr>Times New Roman</vt:lpstr>
      <vt:lpstr>Verdana</vt:lpstr>
      <vt:lpstr>Wingdings</vt:lpstr>
      <vt:lpstr>Wingdings 2</vt:lpstr>
      <vt:lpstr>Wingdings 3</vt:lpstr>
      <vt:lpstr>Solstice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Bone</dc:title>
  <dc:creator>god -91.8</dc:creator>
  <cp:lastModifiedBy>User01</cp:lastModifiedBy>
  <cp:revision>237</cp:revision>
  <dcterms:created xsi:type="dcterms:W3CDTF">2014-04-21T13:22:13Z</dcterms:created>
  <dcterms:modified xsi:type="dcterms:W3CDTF">2023-12-17T23:29:57Z</dcterms:modified>
</cp:coreProperties>
</file>